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ubik One" charset="1" panose="02000604000000020004"/>
      <p:regular r:id="rId11"/>
    </p:embeddedFont>
    <p:embeddedFont>
      <p:font typeface="Brice BoldCondensed" charset="1" panose="00000000000000000000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Notable" charset="1" panose="00000500000000000000"/>
      <p:regular r:id="rId17"/>
    </p:embeddedFont>
    <p:embeddedFont>
      <p:font typeface="Lexend Giga" charset="1" panose="00000000000000000000"/>
      <p:regular r:id="rId18"/>
    </p:embeddedFont>
    <p:embeddedFont>
      <p:font typeface="Zuume Rough Bold" charset="1" panose="00000800000000000000"/>
      <p:regular r:id="rId19"/>
    </p:embeddedFont>
    <p:embeddedFont>
      <p:font typeface="Copperplate Gothic 32 AB" charset="1" panose="020E0807020206020404"/>
      <p:regular r:id="rId20"/>
    </p:embeddedFont>
    <p:embeddedFont>
      <p:font typeface="Copperplate Gothic 32 AB Bold" charset="1" panose="020E0707020206020404"/>
      <p:regular r:id="rId21"/>
    </p:embeddedFont>
    <p:embeddedFont>
      <p:font typeface="Brice SemiExpanded" charset="1" panose="00000000000000000000"/>
      <p:regular r:id="rId22"/>
    </p:embeddedFont>
    <p:embeddedFont>
      <p:font typeface="Brice SemiExpanded Bold" charset="1" panose="00000000000000000000"/>
      <p:regular r:id="rId23"/>
    </p:embeddedFont>
    <p:embeddedFont>
      <p:font typeface="Brice SemiExpanded Extra-Light" charset="1" panose="00000000000000000000"/>
      <p:regular r:id="rId24"/>
    </p:embeddedFont>
    <p:embeddedFont>
      <p:font typeface="Brice SemiExpanded Heavy" charset="1" panose="00000000000000000000"/>
      <p:regular r:id="rId25"/>
    </p:embeddedFont>
    <p:embeddedFont>
      <p:font typeface="Now" charset="1" panose="00000500000000000000"/>
      <p:regular r:id="rId26"/>
    </p:embeddedFont>
    <p:embeddedFont>
      <p:font typeface="Now Bold" charset="1" panose="00000800000000000000"/>
      <p:regular r:id="rId27"/>
    </p:embeddedFont>
    <p:embeddedFont>
      <p:font typeface="Now Thin" charset="1" panose="00000300000000000000"/>
      <p:regular r:id="rId28"/>
    </p:embeddedFont>
    <p:embeddedFont>
      <p:font typeface="Now Light" charset="1" panose="00000400000000000000"/>
      <p:regular r:id="rId29"/>
    </p:embeddedFont>
    <p:embeddedFont>
      <p:font typeface="Now Medium" charset="1" panose="00000600000000000000"/>
      <p:regular r:id="rId30"/>
    </p:embeddedFont>
    <p:embeddedFont>
      <p:font typeface="Now Heavy" charset="1" panose="00000A00000000000000"/>
      <p:regular r:id="rId31"/>
    </p:embeddedFont>
    <p:embeddedFont>
      <p:font typeface="Open Sauce" charset="1" panose="00000500000000000000"/>
      <p:regular r:id="rId32"/>
    </p:embeddedFont>
    <p:embeddedFont>
      <p:font typeface="Open Sauce Bold" charset="1" panose="00000800000000000000"/>
      <p:regular r:id="rId33"/>
    </p:embeddedFont>
    <p:embeddedFont>
      <p:font typeface="Open Sauce Italics" charset="1" panose="00000500000000000000"/>
      <p:regular r:id="rId34"/>
    </p:embeddedFont>
    <p:embeddedFont>
      <p:font typeface="Open Sauce Bold Italics" charset="1" panose="00000800000000000000"/>
      <p:regular r:id="rId35"/>
    </p:embeddedFont>
    <p:embeddedFont>
      <p:font typeface="Open Sauce Light" charset="1" panose="00000400000000000000"/>
      <p:regular r:id="rId36"/>
    </p:embeddedFont>
    <p:embeddedFont>
      <p:font typeface="Open Sauce Light Italics" charset="1" panose="00000400000000000000"/>
      <p:regular r:id="rId37"/>
    </p:embeddedFont>
    <p:embeddedFont>
      <p:font typeface="Open Sauce Medium" charset="1" panose="00000600000000000000"/>
      <p:regular r:id="rId38"/>
    </p:embeddedFont>
    <p:embeddedFont>
      <p:font typeface="Open Sauce Medium Italics" charset="1" panose="00000600000000000000"/>
      <p:regular r:id="rId39"/>
    </p:embeddedFont>
    <p:embeddedFont>
      <p:font typeface="Open Sauce Semi-Bold" charset="1" panose="00000700000000000000"/>
      <p:regular r:id="rId40"/>
    </p:embeddedFont>
    <p:embeddedFont>
      <p:font typeface="Open Sauce Semi-Bold Italics" charset="1" panose="00000700000000000000"/>
      <p:regular r:id="rId41"/>
    </p:embeddedFont>
    <p:embeddedFont>
      <p:font typeface="Open Sauce Heavy" charset="1" panose="00000A00000000000000"/>
      <p:regular r:id="rId42"/>
    </p:embeddedFont>
    <p:embeddedFont>
      <p:font typeface="Open Sauce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13" Target="../media/image74.png" Type="http://schemas.openxmlformats.org/officeDocument/2006/relationships/image"/><Relationship Id="rId14" Target="../media/image75.jpeg" Type="http://schemas.openxmlformats.org/officeDocument/2006/relationships/image"/><Relationship Id="rId15" Target="../media/image20.png" Type="http://schemas.openxmlformats.org/officeDocument/2006/relationships/image"/><Relationship Id="rId16" Target="../media/image76.png" Type="http://schemas.openxmlformats.org/officeDocument/2006/relationships/image"/><Relationship Id="rId17" Target="../media/image77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8.jpe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jpe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20.pn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0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577788"/>
            <a:ext cx="4414218" cy="6621327"/>
          </a:xfrm>
          <a:custGeom>
            <a:avLst/>
            <a:gdLst/>
            <a:ahLst/>
            <a:cxnLst/>
            <a:rect r="r" b="b" t="t" l="l"/>
            <a:pathLst>
              <a:path h="6621327" w="4414218">
                <a:moveTo>
                  <a:pt x="0" y="0"/>
                </a:moveTo>
                <a:lnTo>
                  <a:pt x="4414218" y="0"/>
                </a:lnTo>
                <a:lnTo>
                  <a:pt x="4414218" y="6621327"/>
                </a:lnTo>
                <a:lnTo>
                  <a:pt x="0" y="662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704694" y="-1415235"/>
            <a:ext cx="19697388" cy="4887870"/>
          </a:xfrm>
          <a:custGeom>
            <a:avLst/>
            <a:gdLst/>
            <a:ahLst/>
            <a:cxnLst/>
            <a:rect r="r" b="b" t="t" l="l"/>
            <a:pathLst>
              <a:path h="4887870" w="19697388">
                <a:moveTo>
                  <a:pt x="0" y="0"/>
                </a:moveTo>
                <a:lnTo>
                  <a:pt x="19697388" y="0"/>
                </a:lnTo>
                <a:lnTo>
                  <a:pt x="19697388" y="4887870"/>
                </a:lnTo>
                <a:lnTo>
                  <a:pt x="0" y="488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9240" y="3981849"/>
            <a:ext cx="1228296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4"/>
              </a:lnSpc>
            </a:pPr>
            <a:r>
              <a:rPr lang="en-US" sz="6204">
                <a:solidFill>
                  <a:srgbClr val="FFFBFB"/>
                </a:solidFill>
                <a:latin typeface="Lexend Giga"/>
              </a:rPr>
              <a:t>ANALYSIS-BASED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7">
                <a:alphaModFix amt="19999"/>
              </a:blip>
              <a:stretch>
                <a:fillRect l="-9783" t="0" r="-97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07829" y="7541789"/>
            <a:ext cx="9125004" cy="216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7"/>
              </a:lnSpc>
            </a:pPr>
            <a:r>
              <a:rPr lang="en-US" sz="3494">
                <a:solidFill>
                  <a:srgbClr val="FFFFFF"/>
                </a:solidFill>
                <a:latin typeface="DM Sans Italics"/>
              </a:rPr>
              <a:t>&gt;&gt; </a:t>
            </a:r>
            <a:r>
              <a:rPr lang="en-US" sz="3494" u="sng">
                <a:solidFill>
                  <a:srgbClr val="FFFFFF"/>
                </a:solidFill>
                <a:latin typeface="DM Sans Bold Italics"/>
              </a:rPr>
              <a:t>Presented by: </a:t>
            </a:r>
            <a:r>
              <a:rPr lang="en-US" sz="3494">
                <a:solidFill>
                  <a:srgbClr val="FFFFFF"/>
                </a:solidFill>
                <a:latin typeface="DM Sans Italics"/>
              </a:rPr>
              <a:t> </a:t>
            </a:r>
          </a:p>
          <a:p>
            <a:pPr marL="754388" indent="-377194" lvl="1">
              <a:lnSpc>
                <a:spcPts val="4297"/>
              </a:lnSpc>
              <a:buFont typeface="Arial"/>
              <a:buChar char="•"/>
            </a:pPr>
            <a:r>
              <a:rPr lang="en-US" sz="3494">
                <a:solidFill>
                  <a:srgbClr val="56AEFF"/>
                </a:solidFill>
                <a:latin typeface="DM Sans Italics"/>
              </a:rPr>
              <a:t>Umar Javed</a:t>
            </a:r>
          </a:p>
          <a:p>
            <a:pPr marL="754388" indent="-377194" lvl="1">
              <a:lnSpc>
                <a:spcPts val="4297"/>
              </a:lnSpc>
              <a:buFont typeface="Arial"/>
              <a:buChar char="•"/>
            </a:pPr>
            <a:r>
              <a:rPr lang="en-US" sz="3494">
                <a:solidFill>
                  <a:srgbClr val="56AEFF"/>
                </a:solidFill>
                <a:latin typeface="DM Sans Italics"/>
              </a:rPr>
              <a:t>Danish Ali</a:t>
            </a:r>
          </a:p>
          <a:p>
            <a:pPr algn="l" marL="754388" indent="-377194" lvl="1">
              <a:lnSpc>
                <a:spcPts val="4297"/>
              </a:lnSpc>
              <a:buFont typeface="Arial"/>
              <a:buChar char="•"/>
            </a:pPr>
            <a:r>
              <a:rPr lang="en-US" sz="3494">
                <a:solidFill>
                  <a:srgbClr val="56AEFF"/>
                </a:solidFill>
                <a:latin typeface="DM Sans Italics"/>
              </a:rPr>
              <a:t>Asifa hamid khan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8245" y="621017"/>
            <a:ext cx="9085838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0"/>
              </a:lnSpc>
            </a:pPr>
            <a:r>
              <a:rPr lang="en-US" sz="8000" spc="-160">
                <a:solidFill>
                  <a:srgbClr val="4BD1FB"/>
                </a:solidFill>
                <a:latin typeface="Rubik One"/>
              </a:rPr>
              <a:t>Decoding the Conversations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9240" y="5110089"/>
            <a:ext cx="10601817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5"/>
              </a:lnSpc>
            </a:pPr>
            <a:r>
              <a:rPr lang="en-US" sz="6087">
                <a:solidFill>
                  <a:srgbClr val="56AEFF"/>
                </a:solidFill>
                <a:latin typeface="Lexend Giga"/>
              </a:rPr>
              <a:t>WHATSAPP CHAT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7144" y="69577"/>
            <a:ext cx="9825859" cy="9825859"/>
          </a:xfrm>
          <a:custGeom>
            <a:avLst/>
            <a:gdLst/>
            <a:ahLst/>
            <a:cxnLst/>
            <a:rect r="r" b="b" t="t" l="l"/>
            <a:pathLst>
              <a:path h="9825859" w="9825859">
                <a:moveTo>
                  <a:pt x="0" y="0"/>
                </a:moveTo>
                <a:lnTo>
                  <a:pt x="9825859" y="0"/>
                </a:lnTo>
                <a:lnTo>
                  <a:pt x="9825859" y="9825859"/>
                </a:lnTo>
                <a:lnTo>
                  <a:pt x="0" y="982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24134" y="864101"/>
            <a:ext cx="16230600" cy="8155876"/>
          </a:xfrm>
          <a:custGeom>
            <a:avLst/>
            <a:gdLst/>
            <a:ahLst/>
            <a:cxnLst/>
            <a:rect r="r" b="b" t="t" l="l"/>
            <a:pathLst>
              <a:path h="8155876" w="16230600">
                <a:moveTo>
                  <a:pt x="0" y="0"/>
                </a:moveTo>
                <a:lnTo>
                  <a:pt x="16230600" y="0"/>
                </a:lnTo>
                <a:lnTo>
                  <a:pt x="16230600" y="8155877"/>
                </a:lnTo>
                <a:lnTo>
                  <a:pt x="0" y="8155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35614" y="7505411"/>
            <a:ext cx="3284266" cy="3284266"/>
          </a:xfrm>
          <a:custGeom>
            <a:avLst/>
            <a:gdLst/>
            <a:ahLst/>
            <a:cxnLst/>
            <a:rect r="r" b="b" t="t" l="l"/>
            <a:pathLst>
              <a:path h="3284266" w="3284266">
                <a:moveTo>
                  <a:pt x="0" y="0"/>
                </a:moveTo>
                <a:lnTo>
                  <a:pt x="3284267" y="0"/>
                </a:lnTo>
                <a:lnTo>
                  <a:pt x="3284267" y="3284266"/>
                </a:lnTo>
                <a:lnTo>
                  <a:pt x="0" y="328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98071" y="-136788"/>
            <a:ext cx="4389513" cy="837998"/>
          </a:xfrm>
          <a:custGeom>
            <a:avLst/>
            <a:gdLst/>
            <a:ahLst/>
            <a:cxnLst/>
            <a:rect r="r" b="b" t="t" l="l"/>
            <a:pathLst>
              <a:path h="837998" w="4389513">
                <a:moveTo>
                  <a:pt x="0" y="0"/>
                </a:moveTo>
                <a:lnTo>
                  <a:pt x="4389513" y="0"/>
                </a:lnTo>
                <a:lnTo>
                  <a:pt x="4389513" y="837998"/>
                </a:lnTo>
                <a:lnTo>
                  <a:pt x="0" y="837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9086" y="788803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393045">
            <a:off x="-3354926" y="5207262"/>
            <a:ext cx="8767251" cy="6599349"/>
          </a:xfrm>
          <a:custGeom>
            <a:avLst/>
            <a:gdLst/>
            <a:ahLst/>
            <a:cxnLst/>
            <a:rect r="r" b="b" t="t" l="l"/>
            <a:pathLst>
              <a:path h="6599349" w="8767251">
                <a:moveTo>
                  <a:pt x="0" y="0"/>
                </a:moveTo>
                <a:lnTo>
                  <a:pt x="8767252" y="0"/>
                </a:lnTo>
                <a:lnTo>
                  <a:pt x="8767252" y="6599349"/>
                </a:lnTo>
                <a:lnTo>
                  <a:pt x="0" y="6599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0" y="0"/>
            <a:ext cx="18288000" cy="9144000"/>
          </a:xfrm>
          <a:custGeom>
            <a:avLst/>
            <a:gdLst/>
            <a:ahLst/>
            <a:cxnLst/>
            <a:rect r="r" b="b" t="t" l="l"/>
            <a:pathLst>
              <a:path h="9144000" w="18288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8477" y="1977560"/>
            <a:ext cx="7554009" cy="7420859"/>
          </a:xfrm>
          <a:custGeom>
            <a:avLst/>
            <a:gdLst/>
            <a:ahLst/>
            <a:cxnLst/>
            <a:rect r="r" b="b" t="t" l="l"/>
            <a:pathLst>
              <a:path h="7420859" w="7554009">
                <a:moveTo>
                  <a:pt x="0" y="0"/>
                </a:moveTo>
                <a:lnTo>
                  <a:pt x="7554009" y="0"/>
                </a:lnTo>
                <a:lnTo>
                  <a:pt x="7554009" y="7420859"/>
                </a:lnTo>
                <a:lnTo>
                  <a:pt x="0" y="7420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63027" y="2503929"/>
            <a:ext cx="2953311" cy="4547584"/>
            <a:chOff x="0" y="0"/>
            <a:chExt cx="862412" cy="1327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2731" lIns="52731" bIns="52731" rIns="52731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668910" y="2795978"/>
            <a:ext cx="2541545" cy="2531617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1658" t="0" r="-1658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463027" y="7051513"/>
            <a:ext cx="2953311" cy="300266"/>
          </a:xfrm>
          <a:custGeom>
            <a:avLst/>
            <a:gdLst/>
            <a:ahLst/>
            <a:cxnLst/>
            <a:rect r="r" b="b" t="t" l="l"/>
            <a:pathLst>
              <a:path h="300266" w="2953311">
                <a:moveTo>
                  <a:pt x="0" y="0"/>
                </a:moveTo>
                <a:lnTo>
                  <a:pt x="2953311" y="0"/>
                </a:lnTo>
                <a:lnTo>
                  <a:pt x="2953311" y="300266"/>
                </a:lnTo>
                <a:lnTo>
                  <a:pt x="0" y="3002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399" t="-115232" r="-5399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026388" y="5455575"/>
            <a:ext cx="1886634" cy="82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571" spc="128">
                <a:solidFill>
                  <a:srgbClr val="FFFBFB"/>
                </a:solidFill>
                <a:latin typeface="Copperplate Gothic 32 AB"/>
              </a:rPr>
              <a:t>umar</a:t>
            </a:r>
          </a:p>
          <a:p>
            <a:pPr algn="ctr">
              <a:lnSpc>
                <a:spcPts val="3085"/>
              </a:lnSpc>
            </a:pPr>
            <a:r>
              <a:rPr lang="en-US" sz="2571" spc="128">
                <a:solidFill>
                  <a:srgbClr val="FFFBFB"/>
                </a:solidFill>
                <a:latin typeface="Copperplate Gothic 32 AB"/>
              </a:rPr>
              <a:t>javed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88888" y="6469715"/>
            <a:ext cx="2161634" cy="28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928" spc="96">
                <a:solidFill>
                  <a:srgbClr val="4BD1FB"/>
                </a:solidFill>
                <a:latin typeface="DM Sans"/>
              </a:rPr>
              <a:t>LEADER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894271" y="1242848"/>
            <a:ext cx="2845162" cy="4381054"/>
            <a:chOff x="0" y="0"/>
            <a:chExt cx="862412" cy="13279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5063691" y="1462406"/>
            <a:ext cx="2448475" cy="2438911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894271" y="5623902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86495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732723" y="5143500"/>
            <a:ext cx="2845162" cy="4381054"/>
            <a:chOff x="0" y="0"/>
            <a:chExt cx="862412" cy="13279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902144" y="5363057"/>
            <a:ext cx="2448475" cy="2438911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1732723" y="9524554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86495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235614" y="7334027"/>
            <a:ext cx="3284266" cy="3284266"/>
          </a:xfrm>
          <a:custGeom>
            <a:avLst/>
            <a:gdLst/>
            <a:ahLst/>
            <a:cxnLst/>
            <a:rect r="r" b="b" t="t" l="l"/>
            <a:pathLst>
              <a:path h="3284266" w="3284266">
                <a:moveTo>
                  <a:pt x="0" y="0"/>
                </a:moveTo>
                <a:lnTo>
                  <a:pt x="3284267" y="0"/>
                </a:lnTo>
                <a:lnTo>
                  <a:pt x="3284267" y="3284266"/>
                </a:lnTo>
                <a:lnTo>
                  <a:pt x="0" y="3284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-1736365" y="295082"/>
            <a:ext cx="21760729" cy="153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9924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35614" y="4982506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TECHNICAL LEAD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368079" y="4022811"/>
            <a:ext cx="181754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Copperplate Gothic 32 AB"/>
              </a:rPr>
              <a:t>DANISH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Copperplate Gothic 32 AB"/>
              </a:rPr>
              <a:t>ALI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74067" y="9073674"/>
            <a:ext cx="2082476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 spc="70">
                <a:solidFill>
                  <a:srgbClr val="4BD1FB"/>
                </a:solidFill>
                <a:latin typeface="DM Sans"/>
              </a:rPr>
              <a:t>FACILITATOR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12737" y="7902099"/>
            <a:ext cx="181754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Copperplate Gothic 32 AB"/>
              </a:rPr>
              <a:t>ASIFA HAMID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Copperplate Gothic 32 AB"/>
              </a:rPr>
              <a:t>KHAN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4971751" y="109547"/>
            <a:ext cx="3425796" cy="3206702"/>
            <a:chOff x="0" y="0"/>
            <a:chExt cx="4567727" cy="427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5780" cy="3535780"/>
            </a:xfrm>
            <a:custGeom>
              <a:avLst/>
              <a:gdLst/>
              <a:ahLst/>
              <a:cxnLst/>
              <a:rect r="r" b="b" t="t" l="l"/>
              <a:pathLst>
                <a:path h="3535780" w="3535780">
                  <a:moveTo>
                    <a:pt x="0" y="0"/>
                  </a:moveTo>
                  <a:lnTo>
                    <a:pt x="3535780" y="0"/>
                  </a:lnTo>
                  <a:lnTo>
                    <a:pt x="3535780" y="3535780"/>
                  </a:lnTo>
                  <a:lnTo>
                    <a:pt x="0" y="3535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52633" y="760508"/>
              <a:ext cx="3515095" cy="3515095"/>
            </a:xfrm>
            <a:custGeom>
              <a:avLst/>
              <a:gdLst/>
              <a:ahLst/>
              <a:cxnLst/>
              <a:rect r="r" b="b" t="t" l="l"/>
              <a:pathLst>
                <a:path h="3515095" w="3515095">
                  <a:moveTo>
                    <a:pt x="0" y="0"/>
                  </a:moveTo>
                  <a:lnTo>
                    <a:pt x="3515094" y="0"/>
                  </a:lnTo>
                  <a:lnTo>
                    <a:pt x="3515094" y="3515094"/>
                  </a:lnTo>
                  <a:lnTo>
                    <a:pt x="0" y="351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0478" y="6352551"/>
            <a:ext cx="6283212" cy="682497"/>
            <a:chOff x="0" y="0"/>
            <a:chExt cx="8377617" cy="9099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996" cy="909996"/>
            </a:xfrm>
            <a:custGeom>
              <a:avLst/>
              <a:gdLst/>
              <a:ahLst/>
              <a:cxnLst/>
              <a:rect r="r" b="b" t="t" l="l"/>
              <a:pathLst>
                <a:path h="909996" w="909996">
                  <a:moveTo>
                    <a:pt x="0" y="0"/>
                  </a:moveTo>
                  <a:lnTo>
                    <a:pt x="909996" y="0"/>
                  </a:lnTo>
                  <a:lnTo>
                    <a:pt x="909996" y="909996"/>
                  </a:lnTo>
                  <a:lnTo>
                    <a:pt x="0" y="909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8249" y="164673"/>
              <a:ext cx="7249367" cy="58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874" spc="143">
                  <a:solidFill>
                    <a:srgbClr val="FFFBFB"/>
                  </a:solidFill>
                  <a:latin typeface="DM Sans"/>
                </a:rPr>
                <a:t>umarjavedaiml21@gmail.com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9117" y="5288931"/>
            <a:ext cx="7105521" cy="673858"/>
            <a:chOff x="0" y="0"/>
            <a:chExt cx="9474028" cy="8984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8477" cy="898477"/>
            </a:xfrm>
            <a:custGeom>
              <a:avLst/>
              <a:gdLst/>
              <a:ahLst/>
              <a:cxnLst/>
              <a:rect r="r" b="b" t="t" l="l"/>
              <a:pathLst>
                <a:path h="898477" w="898477">
                  <a:moveTo>
                    <a:pt x="0" y="0"/>
                  </a:moveTo>
                  <a:lnTo>
                    <a:pt x="898477" y="0"/>
                  </a:lnTo>
                  <a:lnTo>
                    <a:pt x="898477" y="898477"/>
                  </a:lnTo>
                  <a:lnTo>
                    <a:pt x="0" y="89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6730" y="201431"/>
              <a:ext cx="8357298" cy="58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874" spc="143">
                  <a:solidFill>
                    <a:srgbClr val="FFFBFB"/>
                  </a:solidFill>
                  <a:latin typeface="DM Sans"/>
                </a:rPr>
                <a:t>+91 70811 67504   ( Umar Javed)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00478" y="7425573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7" y="0"/>
                </a:lnTo>
                <a:lnTo>
                  <a:pt x="673857" y="673857"/>
                </a:lnTo>
                <a:lnTo>
                  <a:pt x="0" y="67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32111">
            <a:off x="4954358" y="275908"/>
            <a:ext cx="8379284" cy="3290773"/>
          </a:xfrm>
          <a:custGeom>
            <a:avLst/>
            <a:gdLst/>
            <a:ahLst/>
            <a:cxnLst/>
            <a:rect r="r" b="b" t="t" l="l"/>
            <a:pathLst>
              <a:path h="3290773" w="8379284">
                <a:moveTo>
                  <a:pt x="0" y="0"/>
                </a:moveTo>
                <a:lnTo>
                  <a:pt x="8379284" y="0"/>
                </a:lnTo>
                <a:lnTo>
                  <a:pt x="8379284" y="3290774"/>
                </a:lnTo>
                <a:lnTo>
                  <a:pt x="0" y="3290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0478" y="4185596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8025" y="7576646"/>
            <a:ext cx="6267973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+91 72503 19020   ( Danish Ali)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09117" y="8489955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55304" y="8613460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danishali@gmail.com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789475" y="-570381"/>
            <a:ext cx="3425796" cy="3206702"/>
            <a:chOff x="0" y="0"/>
            <a:chExt cx="4567727" cy="42756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535780" cy="3535780"/>
            </a:xfrm>
            <a:custGeom>
              <a:avLst/>
              <a:gdLst/>
              <a:ahLst/>
              <a:cxnLst/>
              <a:rect r="r" b="b" t="t" l="l"/>
              <a:pathLst>
                <a:path h="3535780" w="3535780">
                  <a:moveTo>
                    <a:pt x="0" y="0"/>
                  </a:moveTo>
                  <a:lnTo>
                    <a:pt x="3535780" y="0"/>
                  </a:lnTo>
                  <a:lnTo>
                    <a:pt x="3535780" y="3535780"/>
                  </a:lnTo>
                  <a:lnTo>
                    <a:pt x="0" y="3535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52633" y="760508"/>
              <a:ext cx="3515095" cy="3515095"/>
            </a:xfrm>
            <a:custGeom>
              <a:avLst/>
              <a:gdLst/>
              <a:ahLst/>
              <a:cxnLst/>
              <a:rect r="r" b="b" t="t" l="l"/>
              <a:pathLst>
                <a:path h="3515095" w="3515095">
                  <a:moveTo>
                    <a:pt x="0" y="0"/>
                  </a:moveTo>
                  <a:lnTo>
                    <a:pt x="3515094" y="0"/>
                  </a:lnTo>
                  <a:lnTo>
                    <a:pt x="3515094" y="3515094"/>
                  </a:lnTo>
                  <a:lnTo>
                    <a:pt x="0" y="351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23195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38810" y="2194086"/>
            <a:ext cx="2613061" cy="2273181"/>
            <a:chOff x="0" y="0"/>
            <a:chExt cx="991873" cy="862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2486107" y="3750407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337089" y="2807308"/>
            <a:ext cx="2613061" cy="2273181"/>
            <a:chOff x="0" y="0"/>
            <a:chExt cx="991873" cy="8628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5484386" y="436362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338810" y="5174397"/>
            <a:ext cx="2613061" cy="2252658"/>
            <a:chOff x="0" y="0"/>
            <a:chExt cx="991873" cy="855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2486107" y="6730717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337089" y="5608907"/>
            <a:ext cx="2613061" cy="2252658"/>
            <a:chOff x="0" y="0"/>
            <a:chExt cx="991873" cy="855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5484386" y="7165228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05505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923389" y="1137012"/>
            <a:ext cx="6992751" cy="8074770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1066264" y="1325576"/>
            <a:ext cx="6697476" cy="7733806"/>
            <a:chOff x="0" y="0"/>
            <a:chExt cx="54991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4"/>
              <a:stretch>
                <a:fillRect l="-7736" t="0" r="-7736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310328" y="3053842"/>
            <a:ext cx="2613061" cy="2273181"/>
            <a:chOff x="0" y="0"/>
            <a:chExt cx="991873" cy="8628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8457625" y="461016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8310328" y="5855441"/>
            <a:ext cx="2613061" cy="2252658"/>
            <a:chOff x="0" y="0"/>
            <a:chExt cx="991873" cy="8550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8457625" y="741176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285339" y="6275172"/>
            <a:ext cx="2613061" cy="2273181"/>
            <a:chOff x="0" y="0"/>
            <a:chExt cx="991873" cy="8628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11490308" y="778738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4238960" y="354374"/>
            <a:ext cx="8437330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 u="sng">
                <a:solidFill>
                  <a:srgbClr val="FFFFFF"/>
                </a:solidFill>
                <a:latin typeface="Zuume Rough Bold"/>
              </a:rPr>
              <a:t>CONTENT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86107" y="3896273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00113" y="233584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84386" y="4509494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working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98392" y="2949067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86107" y="6876584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adavantages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00113" y="5316156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84386" y="7311094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disadvantages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98392" y="5750666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457625" y="4756028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application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771631" y="3195601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457625" y="7557628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conclusion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771631" y="599720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746643" y="639110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07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490308" y="7914112"/>
            <a:ext cx="2318467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Norwester"/>
              </a:rPr>
              <a:t>result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-7631327" y="882209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-7631327" y="1166912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19595" y="3041801"/>
            <a:ext cx="23812" cy="5282314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810158" y="5557954"/>
            <a:ext cx="4997376" cy="305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DM Sans"/>
              </a:rPr>
              <a:t> The platform offers an intuitive and user-friendly interface, making it accessible for individuals and organizations seeking to gain meaningful insights from their WhatsApp chats.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90143" y="2967592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-85317"/>
            <a:ext cx="4993520" cy="5228817"/>
          </a:xfrm>
          <a:custGeom>
            <a:avLst/>
            <a:gdLst/>
            <a:ahLst/>
            <a:cxnLst/>
            <a:rect r="r" b="b" t="t" l="l"/>
            <a:pathLst>
              <a:path h="5228817" w="4993520">
                <a:moveTo>
                  <a:pt x="0" y="0"/>
                </a:moveTo>
                <a:lnTo>
                  <a:pt x="4993520" y="0"/>
                </a:lnTo>
                <a:lnTo>
                  <a:pt x="4993520" y="5228817"/>
                </a:lnTo>
                <a:lnTo>
                  <a:pt x="0" y="5228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0398" y="2967592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15544">
            <a:off x="-6125664" y="1619338"/>
            <a:ext cx="13544802" cy="3908543"/>
          </a:xfrm>
          <a:custGeom>
            <a:avLst/>
            <a:gdLst/>
            <a:ahLst/>
            <a:cxnLst/>
            <a:rect r="r" b="b" t="t" l="l"/>
            <a:pathLst>
              <a:path h="3908543" w="13544802">
                <a:moveTo>
                  <a:pt x="0" y="0"/>
                </a:moveTo>
                <a:lnTo>
                  <a:pt x="13544802" y="0"/>
                </a:lnTo>
                <a:lnTo>
                  <a:pt x="13544802" y="3908544"/>
                </a:lnTo>
                <a:lnTo>
                  <a:pt x="0" y="3908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264" t="-137172" r="-12326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11"/>
              <a:stretch>
                <a:fillRect l="-96203" t="0" r="-9620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38859" y="1015717"/>
            <a:ext cx="10641738" cy="122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PROJECT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3521" y="5687587"/>
            <a:ext cx="4638887" cy="26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2"/>
              </a:lnSpc>
              <a:spcBef>
                <a:spcPct val="0"/>
              </a:spcBef>
            </a:pPr>
            <a:r>
              <a:rPr lang="en-US" sz="2552">
                <a:solidFill>
                  <a:srgbClr val="FFFFFF"/>
                </a:solidFill>
                <a:latin typeface="DM Sans"/>
              </a:rPr>
              <a:t>Chat Analyzer is a powerful tool designed to analyze and extract insights from WhatsApp conversations, providing valuable data for personal and professional use.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35559" y="4572408"/>
            <a:ext cx="4026849" cy="562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5"/>
              </a:lnSpc>
              <a:spcBef>
                <a:spcPct val="0"/>
              </a:spcBef>
            </a:pPr>
            <a:r>
              <a:rPr lang="en-US" sz="3315">
                <a:solidFill>
                  <a:srgbClr val="FFFFFF"/>
                </a:solidFill>
                <a:latin typeface="DM Sans Bold"/>
              </a:rPr>
              <a:t>PURPOSE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10158" y="4572408"/>
            <a:ext cx="5670439" cy="5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81"/>
              </a:lnSpc>
              <a:spcBef>
                <a:spcPct val="0"/>
              </a:spcBef>
            </a:pPr>
            <a:r>
              <a:rPr lang="en-US" sz="3320">
                <a:solidFill>
                  <a:srgbClr val="FFFFFF"/>
                </a:solidFill>
                <a:latin typeface="DM Sans Bold"/>
              </a:rPr>
              <a:t>USER-FRIENDLY INTERFACE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0269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70039" y="-568062"/>
            <a:ext cx="7315200" cy="2566970"/>
          </a:xfrm>
          <a:custGeom>
            <a:avLst/>
            <a:gdLst/>
            <a:ahLst/>
            <a:cxnLst/>
            <a:rect r="r" b="b" t="t" l="l"/>
            <a:pathLst>
              <a:path h="2566970" w="731520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33588" y="1873011"/>
            <a:ext cx="2769297" cy="2611562"/>
            <a:chOff x="0" y="0"/>
            <a:chExt cx="2679840" cy="252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B2C4F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53575" y="7686899"/>
            <a:ext cx="8123371" cy="1571401"/>
            <a:chOff x="0" y="0"/>
            <a:chExt cx="7860960" cy="1520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34213" y="6131866"/>
            <a:ext cx="6168048" cy="1424082"/>
            <a:chOff x="0" y="0"/>
            <a:chExt cx="5968800" cy="1378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72615" y="7500000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09744" y="-297825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29609" y="7846782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2689860" y="4553168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2626904" y="5865151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626904" y="7391535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66280" y="-568062"/>
            <a:ext cx="7315200" cy="2566970"/>
          </a:xfrm>
          <a:custGeom>
            <a:avLst/>
            <a:gdLst/>
            <a:ahLst/>
            <a:cxnLst/>
            <a:rect r="r" b="b" t="t" l="l"/>
            <a:pathLst>
              <a:path h="2566970" w="731520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14595577" y="2344552"/>
            <a:ext cx="3288274" cy="5597895"/>
          </a:xfrm>
          <a:prstGeom prst="line">
            <a:avLst/>
          </a:prstGeom>
          <a:ln cap="flat" w="38100">
            <a:solidFill>
              <a:srgbClr val="4BD1FB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5433659" y="914161"/>
            <a:ext cx="6753750" cy="6770676"/>
          </a:xfrm>
          <a:custGeom>
            <a:avLst/>
            <a:gdLst/>
            <a:ahLst/>
            <a:cxnLst/>
            <a:rect r="r" b="b" t="t" l="l"/>
            <a:pathLst>
              <a:path h="6770676" w="6753750">
                <a:moveTo>
                  <a:pt x="0" y="0"/>
                </a:moveTo>
                <a:lnTo>
                  <a:pt x="6753749" y="0"/>
                </a:lnTo>
                <a:lnTo>
                  <a:pt x="6753749" y="6770677"/>
                </a:lnTo>
                <a:lnTo>
                  <a:pt x="0" y="677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72615" y="595977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3666" y="904636"/>
            <a:ext cx="5801499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WORKING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2615" y="3420450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72615" y="473890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3666" y="1951283"/>
            <a:ext cx="8678831" cy="130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1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Data pre-processing is the initial part of the project, it is to understand the implementation and usage of various</a:t>
            </a:r>
          </a:p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</a:rPr>
              <a:t>python inbuilt modules.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30269" y="3492462"/>
            <a:ext cx="6345242" cy="78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68" indent="-249984" lvl="1">
              <a:lnSpc>
                <a:spcPts val="3195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DM Sans"/>
              </a:rPr>
              <a:t>Intially open WhatsApp chat analyzer web page and select Date format (24 hours).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30269" y="4777006"/>
            <a:ext cx="6345242" cy="78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9968" indent="-249984" lvl="1">
              <a:lnSpc>
                <a:spcPts val="3195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DM Sans"/>
              </a:rPr>
              <a:t>Upload the exported chat file.</a:t>
            </a:r>
          </a:p>
          <a:p>
            <a:pPr algn="l">
              <a:lnSpc>
                <a:spcPts val="3195"/>
              </a:lnSpc>
            </a:pPr>
            <a:r>
              <a:rPr lang="en-US" sz="2315">
                <a:solidFill>
                  <a:srgbClr val="FFFFFF"/>
                </a:solidFill>
                <a:latin typeface="DM Sans"/>
              </a:rPr>
              <a:t>      </a:t>
            </a:r>
            <a:r>
              <a:rPr lang="en-US" sz="2315">
                <a:solidFill>
                  <a:srgbClr val="FFFFFF"/>
                </a:solidFill>
                <a:latin typeface="DM Sans"/>
              </a:rPr>
              <a:t>Analyzing of data is done by trained model.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30269" y="6009887"/>
            <a:ext cx="6345242" cy="118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68" indent="-249984" lvl="1">
              <a:lnSpc>
                <a:spcPts val="3195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DM Sans"/>
              </a:rPr>
              <a:t>Preprocessing of data is done by trained model. Then s</a:t>
            </a:r>
            <a:r>
              <a:rPr lang="en-US" sz="2315">
                <a:solidFill>
                  <a:srgbClr val="FFFFFF"/>
                </a:solidFill>
                <a:latin typeface="DM Sans"/>
              </a:rPr>
              <a:t>elect overall or single person analysis.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30269" y="7538994"/>
            <a:ext cx="6345242" cy="158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68" indent="-249984" lvl="1">
              <a:lnSpc>
                <a:spcPts val="3195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DM Sans"/>
              </a:rPr>
              <a:t>Trained model shows analysis it includes top statistics, word cloud, activity map, monthly timeline, daily </a:t>
            </a:r>
            <a:r>
              <a:rPr lang="en-US" sz="2315">
                <a:solidFill>
                  <a:srgbClr val="FFFFFF"/>
                </a:solidFill>
                <a:latin typeface="DM Sans"/>
              </a:rPr>
              <a:t>timeline, emoji 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61905" y="7850241"/>
            <a:ext cx="7512664" cy="11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6"/>
              </a:lnSpc>
            </a:pPr>
            <a:r>
              <a:rPr lang="en-US" sz="3461">
                <a:solidFill>
                  <a:srgbClr val="FFFFFF"/>
                </a:solidFill>
                <a:latin typeface="Notable"/>
              </a:rPr>
              <a:t>Data exporting</a:t>
            </a:r>
          </a:p>
          <a:p>
            <a:pPr algn="ctr">
              <a:lnSpc>
                <a:spcPts val="4776"/>
              </a:lnSpc>
              <a:spcBef>
                <a:spcPct val="0"/>
              </a:spcBef>
            </a:pPr>
            <a:r>
              <a:rPr lang="en-US" sz="3461">
                <a:solidFill>
                  <a:srgbClr val="FFFFFF"/>
                </a:solidFill>
                <a:latin typeface="Brice BoldCondensed"/>
              </a:rPr>
              <a:t>(whatsapp chat file)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2074" y="6227966"/>
            <a:ext cx="5772325" cy="118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459">
                <a:solidFill>
                  <a:srgbClr val="FFFFFF"/>
                </a:solidFill>
                <a:latin typeface="Notable"/>
              </a:rPr>
              <a:t>data </a:t>
            </a:r>
          </a:p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90">
                <a:solidFill>
                  <a:srgbClr val="FFFFFF"/>
                </a:solidFill>
                <a:latin typeface="Brice BoldCondensed"/>
              </a:rPr>
              <a:t>loading &amp; preprocessing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27639" y="4677769"/>
            <a:ext cx="5772325" cy="118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459">
                <a:solidFill>
                  <a:srgbClr val="FFFFFF"/>
                </a:solidFill>
                <a:latin typeface="Notable"/>
              </a:rPr>
              <a:t>data </a:t>
            </a:r>
          </a:p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90">
                <a:solidFill>
                  <a:srgbClr val="FFFFFF"/>
                </a:solidFill>
                <a:latin typeface="Brice BoldCondensed"/>
              </a:rPr>
              <a:t>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32074" y="3208223"/>
            <a:ext cx="5772325" cy="11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FFFFFF"/>
                </a:solidFill>
                <a:latin typeface="Notable"/>
              </a:rPr>
              <a:t> data </a:t>
            </a:r>
          </a:p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90">
                <a:solidFill>
                  <a:srgbClr val="FFFFFF"/>
                </a:solidFill>
                <a:latin typeface="Brice BoldCondensed"/>
              </a:rPr>
              <a:t>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53742"/>
          </a:xfrm>
          <a:custGeom>
            <a:avLst/>
            <a:gdLst/>
            <a:ahLst/>
            <a:cxnLst/>
            <a:rect r="r" b="b" t="t" l="l"/>
            <a:pathLst>
              <a:path h="2853742" w="18288000">
                <a:moveTo>
                  <a:pt x="0" y="0"/>
                </a:moveTo>
                <a:lnTo>
                  <a:pt x="18288000" y="0"/>
                </a:lnTo>
                <a:lnTo>
                  <a:pt x="18288000" y="2853742"/>
                </a:lnTo>
                <a:lnTo>
                  <a:pt x="0" y="2853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480" r="0" b="-1634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00500" y="3254414"/>
            <a:ext cx="4702588" cy="6836815"/>
            <a:chOff x="0" y="0"/>
            <a:chExt cx="6270118" cy="9115753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-1487157" y="1487157"/>
              <a:ext cx="8842554" cy="5868240"/>
            </a:xfrm>
            <a:custGeom>
              <a:avLst/>
              <a:gdLst/>
              <a:ahLst/>
              <a:cxnLst/>
              <a:rect r="r" b="b" t="t" l="l"/>
              <a:pathLst>
                <a:path h="5868240" w="8842554">
                  <a:moveTo>
                    <a:pt x="0" y="0"/>
                  </a:moveTo>
                  <a:lnTo>
                    <a:pt x="8842554" y="0"/>
                  </a:lnTo>
                  <a:lnTo>
                    <a:pt x="8842554" y="5868240"/>
                  </a:lnTo>
                  <a:lnTo>
                    <a:pt x="0" y="586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085279" y="1760356"/>
              <a:ext cx="8842554" cy="5868240"/>
            </a:xfrm>
            <a:custGeom>
              <a:avLst/>
              <a:gdLst/>
              <a:ahLst/>
              <a:cxnLst/>
              <a:rect r="r" b="b" t="t" l="l"/>
              <a:pathLst>
                <a:path h="5868240" w="8842554">
                  <a:moveTo>
                    <a:pt x="0" y="0"/>
                  </a:moveTo>
                  <a:lnTo>
                    <a:pt x="8842553" y="0"/>
                  </a:lnTo>
                  <a:lnTo>
                    <a:pt x="8842553" y="5868240"/>
                  </a:lnTo>
                  <a:lnTo>
                    <a:pt x="0" y="586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916267" y="2853742"/>
            <a:ext cx="10287000" cy="7433258"/>
          </a:xfrm>
          <a:custGeom>
            <a:avLst/>
            <a:gdLst/>
            <a:ahLst/>
            <a:cxnLst/>
            <a:rect r="r" b="b" t="t" l="l"/>
            <a:pathLst>
              <a:path h="7433258" w="10287000">
                <a:moveTo>
                  <a:pt x="0" y="0"/>
                </a:moveTo>
                <a:lnTo>
                  <a:pt x="10287000" y="0"/>
                </a:lnTo>
                <a:lnTo>
                  <a:pt x="10287000" y="7433258"/>
                </a:lnTo>
                <a:lnTo>
                  <a:pt x="0" y="7433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-38391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753107" y="4973310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753107" y="725905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753107" y="9234487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916267" y="-4579515"/>
            <a:ext cx="10287000" cy="7433258"/>
          </a:xfrm>
          <a:custGeom>
            <a:avLst/>
            <a:gdLst/>
            <a:ahLst/>
            <a:cxnLst/>
            <a:rect r="r" b="b" t="t" l="l"/>
            <a:pathLst>
              <a:path h="7433258" w="10287000">
                <a:moveTo>
                  <a:pt x="0" y="0"/>
                </a:moveTo>
                <a:lnTo>
                  <a:pt x="10287000" y="0"/>
                </a:lnTo>
                <a:lnTo>
                  <a:pt x="10287000" y="7433257"/>
                </a:lnTo>
                <a:lnTo>
                  <a:pt x="0" y="7433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-38391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44332" y="1028700"/>
            <a:ext cx="1203087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Brice SemiExpanded"/>
              </a:rPr>
              <a:t>APPLICATION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7969" y="3240765"/>
            <a:ext cx="6902620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DM Sans"/>
              </a:rPr>
              <a:t>Personal Reflection :</a:t>
            </a:r>
            <a:r>
              <a:rPr lang="en-US" sz="2215">
                <a:solidFill>
                  <a:srgbClr val="FFFFFF"/>
                </a:solidFill>
                <a:latin typeface="DM Sans"/>
              </a:rPr>
              <a:t> Chat Analyzer enables individuals to reflect on their personal conversations, gaining insights into their communication patterns and emotional expressions.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7969" y="5254298"/>
            <a:ext cx="6902620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  </a:t>
            </a:r>
            <a:r>
              <a:rPr lang="en-US" sz="2215">
                <a:solidFill>
                  <a:srgbClr val="000000"/>
                </a:solidFill>
                <a:latin typeface="DM Sans"/>
              </a:rPr>
              <a:t>Professional Insights : </a:t>
            </a:r>
            <a:r>
              <a:rPr lang="en-US" sz="2215">
                <a:solidFill>
                  <a:srgbClr val="FFFFFF"/>
                </a:solidFill>
                <a:latin typeface="DM Sans"/>
              </a:rPr>
              <a:t>In a professional context, Chat Analyzer can be used to analyze customer interactions, team communications, and market trends, informing strategic decision-making.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7969" y="7540042"/>
            <a:ext cx="6902620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DM Sans"/>
              </a:rPr>
              <a:t>Educational Use :</a:t>
            </a:r>
            <a:r>
              <a:rPr lang="en-US" sz="2215">
                <a:solidFill>
                  <a:srgbClr val="FFFFFF"/>
                </a:solidFill>
                <a:latin typeface="DM Sans"/>
              </a:rPr>
              <a:t> Educators and researchers can utilize Chat Analyzer to analyze student discussions, research group interactions, and language patterns within educational settings.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3679" y="3254414"/>
            <a:ext cx="4702588" cy="6836815"/>
            <a:chOff x="0" y="0"/>
            <a:chExt cx="6270118" cy="9115753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-1487157" y="1487157"/>
              <a:ext cx="8842554" cy="5868240"/>
            </a:xfrm>
            <a:custGeom>
              <a:avLst/>
              <a:gdLst/>
              <a:ahLst/>
              <a:cxnLst/>
              <a:rect r="r" b="b" t="t" l="l"/>
              <a:pathLst>
                <a:path h="5868240" w="8842554">
                  <a:moveTo>
                    <a:pt x="0" y="0"/>
                  </a:moveTo>
                  <a:lnTo>
                    <a:pt x="8842554" y="0"/>
                  </a:lnTo>
                  <a:lnTo>
                    <a:pt x="8842554" y="5868240"/>
                  </a:lnTo>
                  <a:lnTo>
                    <a:pt x="0" y="586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400000">
              <a:off x="-1085279" y="1760356"/>
              <a:ext cx="8842554" cy="5868240"/>
            </a:xfrm>
            <a:custGeom>
              <a:avLst/>
              <a:gdLst/>
              <a:ahLst/>
              <a:cxnLst/>
              <a:rect r="r" b="b" t="t" l="l"/>
              <a:pathLst>
                <a:path h="5868240" w="8842554">
                  <a:moveTo>
                    <a:pt x="0" y="0"/>
                  </a:moveTo>
                  <a:lnTo>
                    <a:pt x="8842553" y="0"/>
                  </a:lnTo>
                  <a:lnTo>
                    <a:pt x="8842553" y="5868240"/>
                  </a:lnTo>
                  <a:lnTo>
                    <a:pt x="0" y="586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570">
            <a:off x="6338524" y="626820"/>
            <a:ext cx="8420162" cy="5266429"/>
          </a:xfrm>
          <a:custGeom>
            <a:avLst/>
            <a:gdLst/>
            <a:ahLst/>
            <a:cxnLst/>
            <a:rect r="r" b="b" t="t" l="l"/>
            <a:pathLst>
              <a:path h="5266429" w="8420162">
                <a:moveTo>
                  <a:pt x="0" y="0"/>
                </a:moveTo>
                <a:lnTo>
                  <a:pt x="8420162" y="0"/>
                </a:lnTo>
                <a:lnTo>
                  <a:pt x="8420162" y="5266429"/>
                </a:lnTo>
                <a:lnTo>
                  <a:pt x="0" y="526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865958" y="0"/>
            <a:ext cx="15430157" cy="10545890"/>
            <a:chOff x="0" y="0"/>
            <a:chExt cx="5508856" cy="3765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1" t="0" r="-129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34389" y="6072453"/>
            <a:ext cx="8457192" cy="9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DISADVANTAGES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88570">
            <a:off x="11268392" y="7008248"/>
            <a:ext cx="5411110" cy="3384404"/>
          </a:xfrm>
          <a:custGeom>
            <a:avLst/>
            <a:gdLst/>
            <a:ahLst/>
            <a:cxnLst/>
            <a:rect r="r" b="b" t="t" l="l"/>
            <a:pathLst>
              <a:path h="3384404" w="5411110">
                <a:moveTo>
                  <a:pt x="0" y="0"/>
                </a:moveTo>
                <a:lnTo>
                  <a:pt x="5411111" y="0"/>
                </a:lnTo>
                <a:lnTo>
                  <a:pt x="5411111" y="3384404"/>
                </a:lnTo>
                <a:lnTo>
                  <a:pt x="0" y="338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5633" y="529118"/>
            <a:ext cx="8457192" cy="9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1702" y="1707448"/>
            <a:ext cx="6542245" cy="26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Insight into User Behavior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Customer Engagement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Market Research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Decision-Making Support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Personal Growth and Development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Business Optimization</a:t>
            </a:r>
          </a:p>
          <a:p>
            <a:pPr algn="ctr" marL="473004" indent="-236502" lvl="1">
              <a:lnSpc>
                <a:spcPts val="3023"/>
              </a:lnSpc>
              <a:buFont typeface="Arial"/>
              <a:buChar char="•"/>
            </a:pPr>
            <a:r>
              <a:rPr lang="en-US" sz="2190" spc="214">
                <a:solidFill>
                  <a:srgbClr val="F5FFF5"/>
                </a:solidFill>
                <a:latin typeface="DM Sans"/>
              </a:rPr>
              <a:t>Educational Enrichment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2985" y="7872064"/>
            <a:ext cx="3866158" cy="11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Privacy Concerns</a:t>
            </a:r>
          </a:p>
          <a:p>
            <a:pPr algn="ctr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Data Accuracy Challenges</a:t>
            </a:r>
          </a:p>
          <a:p>
            <a:pPr algn="ctr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Technical Challenge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-829411"/>
            <a:ext cx="6279570" cy="11397323"/>
          </a:xfrm>
          <a:custGeom>
            <a:avLst/>
            <a:gdLst/>
            <a:ahLst/>
            <a:cxnLst/>
            <a:rect r="r" b="b" t="t" l="l"/>
            <a:pathLst>
              <a:path h="11397323" w="6279570">
                <a:moveTo>
                  <a:pt x="0" y="0"/>
                </a:moveTo>
                <a:lnTo>
                  <a:pt x="6279571" y="0"/>
                </a:lnTo>
                <a:lnTo>
                  <a:pt x="6279571" y="11397322"/>
                </a:lnTo>
                <a:lnTo>
                  <a:pt x="0" y="1139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081" t="0" r="-860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84500" y="-5927754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80784" y="3035283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47387" y="495114"/>
            <a:ext cx="9013285" cy="127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66"/>
              </a:lnSpc>
              <a:spcBef>
                <a:spcPct val="0"/>
              </a:spcBef>
            </a:pPr>
            <a:r>
              <a:rPr lang="en-US" sz="8221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7387" y="2216423"/>
            <a:ext cx="10411913" cy="690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8"/>
              </a:lnSpc>
            </a:pPr>
            <a:r>
              <a:rPr lang="en-US" sz="3969">
                <a:solidFill>
                  <a:srgbClr val="FFFFFF"/>
                </a:solidFill>
                <a:latin typeface="Brice BoldCondensed"/>
              </a:rPr>
              <a:t>We can conclude that the capabilities of the WhatsApp application and the power of the python programming </a:t>
            </a:r>
            <a:r>
              <a:rPr lang="en-US" sz="3969">
                <a:solidFill>
                  <a:srgbClr val="FFFFFF"/>
                </a:solidFill>
                <a:latin typeface="Brice BoldCondensed"/>
              </a:rPr>
              <a:t>language in implementing our data analysis intended, cannot be overemphasized. </a:t>
            </a:r>
          </a:p>
          <a:p>
            <a:pPr>
              <a:lnSpc>
                <a:spcPts val="5478"/>
              </a:lnSpc>
            </a:pPr>
            <a:r>
              <a:rPr lang="en-US" sz="3969">
                <a:solidFill>
                  <a:srgbClr val="FFFFFF"/>
                </a:solidFill>
                <a:latin typeface="Brice BoldCondensed"/>
              </a:rPr>
              <a:t>The system was done with python, and the python libraries that were implemented includes, Streamlit, Emoji, NumPy, Pandas, Re, Matplotlib, URL extract, collection and Seaborn.</a:t>
            </a:r>
          </a:p>
          <a:p>
            <a:pPr>
              <a:lnSpc>
                <a:spcPts val="5478"/>
              </a:lnSpc>
            </a:pPr>
            <a:r>
              <a:rPr lang="en-US" sz="3969">
                <a:solidFill>
                  <a:srgbClr val="FFFFFF"/>
                </a:solidFill>
                <a:latin typeface="Brice BoldCondensed"/>
              </a:rPr>
              <a:t> Finally conclude that we intended were obtained. The future of our project is it is mainly useful for organisers. </a:t>
            </a:r>
          </a:p>
          <a:p>
            <a:pPr>
              <a:lnSpc>
                <a:spcPts val="5478"/>
              </a:lnSpc>
            </a:pPr>
            <a:r>
              <a:rPr lang="en-US" sz="3969">
                <a:solidFill>
                  <a:srgbClr val="FFFFFF"/>
                </a:solidFill>
                <a:latin typeface="Brice BoldCondensed"/>
              </a:rPr>
              <a:t>Then will get to know who is more and least active in the </a:t>
            </a:r>
          </a:p>
          <a:p>
            <a:pPr marL="0" indent="0" lvl="0">
              <a:lnSpc>
                <a:spcPts val="5478"/>
              </a:lnSpc>
              <a:spcBef>
                <a:spcPct val="0"/>
              </a:spcBef>
            </a:pPr>
            <a:r>
              <a:rPr lang="en-US" sz="3969">
                <a:solidFill>
                  <a:srgbClr val="FFFFFF"/>
                </a:solidFill>
                <a:latin typeface="Brice BoldCondensed"/>
              </a:rPr>
              <a:t>group. Depending on that they can take decisions.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85387" y="3249218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7" y="0"/>
                </a:lnTo>
                <a:lnTo>
                  <a:pt x="733167" y="714503"/>
                </a:lnTo>
                <a:lnTo>
                  <a:pt x="0" y="7145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480784" y="4977737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759167" y="5226700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480784" y="6920522"/>
            <a:ext cx="1142373" cy="114237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778519" y="716786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11506994" y="-2396546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81058">
            <a:off x="11257648" y="4113513"/>
            <a:ext cx="5708249" cy="7970008"/>
          </a:xfrm>
          <a:custGeom>
            <a:avLst/>
            <a:gdLst/>
            <a:ahLst/>
            <a:cxnLst/>
            <a:rect r="r" b="b" t="t" l="l"/>
            <a:pathLst>
              <a:path h="7970008" w="5708249">
                <a:moveTo>
                  <a:pt x="0" y="0"/>
                </a:moveTo>
                <a:lnTo>
                  <a:pt x="5708250" y="0"/>
                </a:lnTo>
                <a:lnTo>
                  <a:pt x="5708250" y="7970009"/>
                </a:lnTo>
                <a:lnTo>
                  <a:pt x="0" y="7970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5531" y="9258300"/>
            <a:ext cx="4297048" cy="424333"/>
          </a:xfrm>
          <a:custGeom>
            <a:avLst/>
            <a:gdLst/>
            <a:ahLst/>
            <a:cxnLst/>
            <a:rect r="r" b="b" t="t" l="l"/>
            <a:pathLst>
              <a:path h="424333" w="4297048">
                <a:moveTo>
                  <a:pt x="0" y="0"/>
                </a:moveTo>
                <a:lnTo>
                  <a:pt x="4297048" y="0"/>
                </a:lnTo>
                <a:lnTo>
                  <a:pt x="4297048" y="424333"/>
                </a:lnTo>
                <a:lnTo>
                  <a:pt x="0" y="424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9999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55531" y="5410200"/>
            <a:ext cx="4297048" cy="3848100"/>
            <a:chOff x="0" y="0"/>
            <a:chExt cx="1131733" cy="1013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733" cy="1013491"/>
            </a:xfrm>
            <a:custGeom>
              <a:avLst/>
              <a:gdLst/>
              <a:ahLst/>
              <a:cxnLst/>
              <a:rect r="r" b="b" t="t" l="l"/>
              <a:pathLst>
                <a:path h="1013491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013491"/>
                  </a:lnTo>
                  <a:lnTo>
                    <a:pt x="0" y="1013491"/>
                  </a:lnTo>
                  <a:close/>
                </a:path>
              </a:pathLst>
            </a:custGeom>
            <a:solidFill>
              <a:srgbClr val="4BD1F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31733" cy="105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059258" y="177360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1313163">
            <a:off x="-1689062" y="7087044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1722" y="6812518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9999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1722" y="2606504"/>
            <a:ext cx="4297048" cy="4206015"/>
            <a:chOff x="0" y="0"/>
            <a:chExt cx="1131733" cy="11077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4BD1F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654182" y="79032"/>
            <a:ext cx="7703083" cy="4803923"/>
          </a:xfrm>
          <a:custGeom>
            <a:avLst/>
            <a:gdLst/>
            <a:ahLst/>
            <a:cxnLst/>
            <a:rect r="r" b="b" t="t" l="l"/>
            <a:pathLst>
              <a:path h="4803923" w="7703083">
                <a:moveTo>
                  <a:pt x="0" y="0"/>
                </a:moveTo>
                <a:lnTo>
                  <a:pt x="7703083" y="0"/>
                </a:lnTo>
                <a:lnTo>
                  <a:pt x="7703083" y="4803923"/>
                </a:lnTo>
                <a:lnTo>
                  <a:pt x="0" y="4803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0944" y="2768828"/>
            <a:ext cx="3881367" cy="3881367"/>
          </a:xfrm>
          <a:custGeom>
            <a:avLst/>
            <a:gdLst/>
            <a:ahLst/>
            <a:cxnLst/>
            <a:rect r="r" b="b" t="t" l="l"/>
            <a:pathLst>
              <a:path h="3881367" w="3881367">
                <a:moveTo>
                  <a:pt x="0" y="0"/>
                </a:moveTo>
                <a:lnTo>
                  <a:pt x="3881367" y="0"/>
                </a:lnTo>
                <a:lnTo>
                  <a:pt x="3881367" y="3881366"/>
                </a:lnTo>
                <a:lnTo>
                  <a:pt x="0" y="3881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40" t="0" r="-354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42722" y="3310370"/>
            <a:ext cx="4856662" cy="4568528"/>
            <a:chOff x="0" y="0"/>
            <a:chExt cx="6475550" cy="6091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5453298"/>
              <a:ext cx="6461503" cy="638073"/>
            </a:xfrm>
            <a:custGeom>
              <a:avLst/>
              <a:gdLst/>
              <a:ahLst/>
              <a:cxnLst/>
              <a:rect r="r" b="b" t="t" l="l"/>
              <a:pathLst>
                <a:path h="638073" w="6461503">
                  <a:moveTo>
                    <a:pt x="0" y="0"/>
                  </a:moveTo>
                  <a:lnTo>
                    <a:pt x="6461503" y="0"/>
                  </a:lnTo>
                  <a:lnTo>
                    <a:pt x="6461503" y="638073"/>
                  </a:lnTo>
                  <a:lnTo>
                    <a:pt x="0" y="638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999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6475550" cy="5416890"/>
              <a:chOff x="0" y="0"/>
              <a:chExt cx="1279121" cy="10700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79121" cy="1070003"/>
              </a:xfrm>
              <a:custGeom>
                <a:avLst/>
                <a:gdLst/>
                <a:ahLst/>
                <a:cxnLst/>
                <a:rect r="r" b="b" t="t" l="l"/>
                <a:pathLst>
                  <a:path h="1070003" w="1279121">
                    <a:moveTo>
                      <a:pt x="0" y="0"/>
                    </a:moveTo>
                    <a:lnTo>
                      <a:pt x="1279121" y="0"/>
                    </a:lnTo>
                    <a:lnTo>
                      <a:pt x="1279121" y="1070003"/>
                    </a:lnTo>
                    <a:lnTo>
                      <a:pt x="0" y="1070003"/>
                    </a:lnTo>
                    <a:close/>
                  </a:path>
                </a:pathLst>
              </a:custGeom>
              <a:solidFill>
                <a:srgbClr val="4BD1F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279121" cy="11081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54009" y="131688"/>
              <a:ext cx="5991872" cy="5052665"/>
            </a:xfrm>
            <a:custGeom>
              <a:avLst/>
              <a:gdLst/>
              <a:ahLst/>
              <a:cxnLst/>
              <a:rect r="r" b="b" t="t" l="l"/>
              <a:pathLst>
                <a:path h="5052665" w="5991872">
                  <a:moveTo>
                    <a:pt x="0" y="0"/>
                  </a:moveTo>
                  <a:lnTo>
                    <a:pt x="5991872" y="0"/>
                  </a:lnTo>
                  <a:lnTo>
                    <a:pt x="5991872" y="5052665"/>
                  </a:lnTo>
                  <a:lnTo>
                    <a:pt x="0" y="505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222" r="-2644" b="-1222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6453477" y="5594634"/>
            <a:ext cx="3859197" cy="3407891"/>
          </a:xfrm>
          <a:custGeom>
            <a:avLst/>
            <a:gdLst/>
            <a:ahLst/>
            <a:cxnLst/>
            <a:rect r="r" b="b" t="t" l="l"/>
            <a:pathLst>
              <a:path h="3407891" w="3859197">
                <a:moveTo>
                  <a:pt x="0" y="0"/>
                </a:moveTo>
                <a:lnTo>
                  <a:pt x="3859198" y="0"/>
                </a:lnTo>
                <a:lnTo>
                  <a:pt x="3859198" y="3407891"/>
                </a:lnTo>
                <a:lnTo>
                  <a:pt x="0" y="3407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6557141" y="667892"/>
            <a:ext cx="17641989" cy="121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9"/>
              </a:lnSpc>
              <a:spcBef>
                <a:spcPct val="0"/>
              </a:spcBef>
            </a:pPr>
            <a:r>
              <a:rPr lang="en-US" sz="7857">
                <a:solidFill>
                  <a:srgbClr val="FFFFFF"/>
                </a:solidFill>
                <a:latin typeface="Now Bold"/>
              </a:rPr>
              <a:t>RESULT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13357" y="708711"/>
            <a:ext cx="5032408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FFFFFF"/>
                </a:solidFill>
                <a:latin typeface="Norwester"/>
              </a:rPr>
              <a:t>&gt;Top Statistics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93946" y="1986997"/>
            <a:ext cx="2477647" cy="115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total</a:t>
            </a:r>
          </a:p>
          <a:p>
            <a:pPr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Norwester"/>
              </a:rPr>
              <a:t>messages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66353" y="1986997"/>
            <a:ext cx="2477647" cy="115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total</a:t>
            </a:r>
          </a:p>
          <a:p>
            <a:pPr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Norwester"/>
              </a:rPr>
              <a:t>words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41266" y="1986997"/>
            <a:ext cx="2477647" cy="115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media</a:t>
            </a:r>
          </a:p>
          <a:p>
            <a:pPr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Norwester"/>
              </a:rPr>
              <a:t>shared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12675" y="1986997"/>
            <a:ext cx="2477647" cy="115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links</a:t>
            </a:r>
          </a:p>
          <a:p>
            <a:pPr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Norwester"/>
              </a:rPr>
              <a:t>shared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93946" y="3566919"/>
            <a:ext cx="1238824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308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8174" y="3566919"/>
            <a:ext cx="1238824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1566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41266" y="3566919"/>
            <a:ext cx="1238824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116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14358" y="3566919"/>
            <a:ext cx="1238824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1"/>
              </a:lnSpc>
            </a:pPr>
            <a:r>
              <a:rPr lang="en-US" sz="4399">
                <a:solidFill>
                  <a:srgbClr val="FFFFFF"/>
                </a:solidFill>
                <a:latin typeface="Norwester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65688">
            <a:off x="9743188" y="9277428"/>
            <a:ext cx="6631915" cy="4401180"/>
          </a:xfrm>
          <a:custGeom>
            <a:avLst/>
            <a:gdLst/>
            <a:ahLst/>
            <a:cxnLst/>
            <a:rect r="r" b="b" t="t" l="l"/>
            <a:pathLst>
              <a:path h="4401180" w="6631915">
                <a:moveTo>
                  <a:pt x="0" y="0"/>
                </a:moveTo>
                <a:lnTo>
                  <a:pt x="6631915" y="0"/>
                </a:lnTo>
                <a:lnTo>
                  <a:pt x="6631915" y="4401180"/>
                </a:lnTo>
                <a:lnTo>
                  <a:pt x="0" y="4401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78852">
            <a:off x="10583118" y="930108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809793" y="7518084"/>
            <a:ext cx="20830335" cy="143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33"/>
              </a:lnSpc>
              <a:spcBef>
                <a:spcPct val="0"/>
              </a:spcBef>
            </a:pPr>
            <a:r>
              <a:rPr lang="en-US" sz="9277">
                <a:solidFill>
                  <a:srgbClr val="FFFFFF"/>
                </a:solidFill>
                <a:latin typeface="Now Bold"/>
              </a:rPr>
              <a:t>RESULT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0407" y="5337102"/>
            <a:ext cx="4319810" cy="4511819"/>
            <a:chOff x="0" y="0"/>
            <a:chExt cx="5759746" cy="6015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446984"/>
              <a:ext cx="5759746" cy="568775"/>
            </a:xfrm>
            <a:custGeom>
              <a:avLst/>
              <a:gdLst/>
              <a:ahLst/>
              <a:cxnLst/>
              <a:rect r="r" b="b" t="t" l="l"/>
              <a:pathLst>
                <a:path h="568775" w="5759746">
                  <a:moveTo>
                    <a:pt x="0" y="0"/>
                  </a:moveTo>
                  <a:lnTo>
                    <a:pt x="5759746" y="0"/>
                  </a:lnTo>
                  <a:lnTo>
                    <a:pt x="5759746" y="568775"/>
                  </a:lnTo>
                  <a:lnTo>
                    <a:pt x="0" y="568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999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0349" y="0"/>
              <a:ext cx="5729397" cy="5446984"/>
              <a:chOff x="0" y="0"/>
              <a:chExt cx="1131733" cy="107594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31733" cy="1075947"/>
              </a:xfrm>
              <a:custGeom>
                <a:avLst/>
                <a:gdLst/>
                <a:ahLst/>
                <a:cxnLst/>
                <a:rect r="r" b="b" t="t" l="l"/>
                <a:pathLst>
                  <a:path h="1075947" w="113173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075947"/>
                    </a:lnTo>
                    <a:lnTo>
                      <a:pt x="0" y="1075947"/>
                    </a:lnTo>
                    <a:close/>
                  </a:path>
                </a:pathLst>
              </a:custGeom>
              <a:solidFill>
                <a:srgbClr val="4BD1F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131733" cy="1114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46431" y="255286"/>
              <a:ext cx="5297233" cy="4861295"/>
            </a:xfrm>
            <a:custGeom>
              <a:avLst/>
              <a:gdLst/>
              <a:ahLst/>
              <a:cxnLst/>
              <a:rect r="r" b="b" t="t" l="l"/>
              <a:pathLst>
                <a:path h="4861295" w="5297233">
                  <a:moveTo>
                    <a:pt x="0" y="0"/>
                  </a:moveTo>
                  <a:lnTo>
                    <a:pt x="5297233" y="0"/>
                  </a:lnTo>
                  <a:lnTo>
                    <a:pt x="5297233" y="4861295"/>
                  </a:lnTo>
                  <a:lnTo>
                    <a:pt x="0" y="4861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11" t="0" r="-321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54383" y="-3294621"/>
            <a:ext cx="10432077" cy="8368614"/>
            <a:chOff x="0" y="0"/>
            <a:chExt cx="13909436" cy="11158152"/>
          </a:xfrm>
        </p:grpSpPr>
        <p:sp>
          <p:nvSpPr>
            <p:cNvPr name="Freeform 13" id="13"/>
            <p:cNvSpPr/>
            <p:nvPr/>
          </p:nvSpPr>
          <p:spPr>
            <a:xfrm flipH="false" flipV="false" rot="1313163">
              <a:off x="897633" y="1999889"/>
              <a:ext cx="12114171" cy="7158374"/>
            </a:xfrm>
            <a:custGeom>
              <a:avLst/>
              <a:gdLst/>
              <a:ahLst/>
              <a:cxnLst/>
              <a:rect r="r" b="b" t="t" l="l"/>
              <a:pathLst>
                <a:path h="7158374" w="12114171">
                  <a:moveTo>
                    <a:pt x="0" y="0"/>
                  </a:moveTo>
                  <a:lnTo>
                    <a:pt x="12114171" y="0"/>
                  </a:lnTo>
                  <a:lnTo>
                    <a:pt x="12114171" y="7158374"/>
                  </a:lnTo>
                  <a:lnTo>
                    <a:pt x="0" y="715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93832" y="3845025"/>
              <a:ext cx="8842554" cy="5868240"/>
            </a:xfrm>
            <a:custGeom>
              <a:avLst/>
              <a:gdLst/>
              <a:ahLst/>
              <a:cxnLst/>
              <a:rect r="r" b="b" t="t" l="l"/>
              <a:pathLst>
                <a:path h="5868240" w="8842554">
                  <a:moveTo>
                    <a:pt x="0" y="0"/>
                  </a:moveTo>
                  <a:lnTo>
                    <a:pt x="8842554" y="0"/>
                  </a:lnTo>
                  <a:lnTo>
                    <a:pt x="8842554" y="5868240"/>
                  </a:lnTo>
                  <a:lnTo>
                    <a:pt x="0" y="5868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85992" y="368530"/>
            <a:ext cx="6438765" cy="6961373"/>
            <a:chOff x="0" y="0"/>
            <a:chExt cx="8585021" cy="9281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8434059"/>
              <a:ext cx="8585021" cy="847771"/>
            </a:xfrm>
            <a:custGeom>
              <a:avLst/>
              <a:gdLst/>
              <a:ahLst/>
              <a:cxnLst/>
              <a:rect r="r" b="b" t="t" l="l"/>
              <a:pathLst>
                <a:path h="847771" w="8585021">
                  <a:moveTo>
                    <a:pt x="0" y="0"/>
                  </a:moveTo>
                  <a:lnTo>
                    <a:pt x="8585021" y="0"/>
                  </a:lnTo>
                  <a:lnTo>
                    <a:pt x="8585021" y="847771"/>
                  </a:lnTo>
                  <a:lnTo>
                    <a:pt x="0" y="84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999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3221" y="0"/>
              <a:ext cx="8551800" cy="8434059"/>
              <a:chOff x="0" y="0"/>
              <a:chExt cx="1543214" cy="152196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43214" cy="1521967"/>
              </a:xfrm>
              <a:custGeom>
                <a:avLst/>
                <a:gdLst/>
                <a:ahLst/>
                <a:cxnLst/>
                <a:rect r="r" b="b" t="t" l="l"/>
                <a:pathLst>
                  <a:path h="1521967" w="1543214">
                    <a:moveTo>
                      <a:pt x="0" y="0"/>
                    </a:moveTo>
                    <a:lnTo>
                      <a:pt x="1543214" y="0"/>
                    </a:lnTo>
                    <a:lnTo>
                      <a:pt x="1543214" y="1521967"/>
                    </a:lnTo>
                    <a:lnTo>
                      <a:pt x="0" y="1521967"/>
                    </a:lnTo>
                    <a:close/>
                  </a:path>
                </a:pathLst>
              </a:custGeom>
              <a:solidFill>
                <a:srgbClr val="4BD1F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543214" cy="1560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38561" y="234574"/>
              <a:ext cx="8078646" cy="7848040"/>
            </a:xfrm>
            <a:custGeom>
              <a:avLst/>
              <a:gdLst/>
              <a:ahLst/>
              <a:cxnLst/>
              <a:rect r="r" b="b" t="t" l="l"/>
              <a:pathLst>
                <a:path h="7848040" w="8078646">
                  <a:moveTo>
                    <a:pt x="0" y="0"/>
                  </a:moveTo>
                  <a:lnTo>
                    <a:pt x="8078646" y="0"/>
                  </a:lnTo>
                  <a:lnTo>
                    <a:pt x="8078646" y="7848040"/>
                  </a:lnTo>
                  <a:lnTo>
                    <a:pt x="0" y="784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310532" y="3990328"/>
            <a:ext cx="5630799" cy="4985116"/>
            <a:chOff x="0" y="0"/>
            <a:chExt cx="7507733" cy="66468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5905433"/>
              <a:ext cx="7507733" cy="741389"/>
            </a:xfrm>
            <a:custGeom>
              <a:avLst/>
              <a:gdLst/>
              <a:ahLst/>
              <a:cxnLst/>
              <a:rect r="r" b="b" t="t" l="l"/>
              <a:pathLst>
                <a:path h="741389" w="7507733">
                  <a:moveTo>
                    <a:pt x="0" y="0"/>
                  </a:moveTo>
                  <a:lnTo>
                    <a:pt x="7507733" y="0"/>
                  </a:lnTo>
                  <a:lnTo>
                    <a:pt x="7507733" y="741389"/>
                  </a:lnTo>
                  <a:lnTo>
                    <a:pt x="0" y="741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999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7507733" cy="5905433"/>
              <a:chOff x="0" y="0"/>
              <a:chExt cx="1483009" cy="116650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83009" cy="1166505"/>
              </a:xfrm>
              <a:custGeom>
                <a:avLst/>
                <a:gdLst/>
                <a:ahLst/>
                <a:cxnLst/>
                <a:rect r="r" b="b" t="t" l="l"/>
                <a:pathLst>
                  <a:path h="1166505" w="1483009">
                    <a:moveTo>
                      <a:pt x="0" y="0"/>
                    </a:moveTo>
                    <a:lnTo>
                      <a:pt x="1483009" y="0"/>
                    </a:lnTo>
                    <a:lnTo>
                      <a:pt x="1483009" y="1166505"/>
                    </a:lnTo>
                    <a:lnTo>
                      <a:pt x="0" y="1166505"/>
                    </a:lnTo>
                    <a:close/>
                  </a:path>
                </a:pathLst>
              </a:custGeom>
              <a:solidFill>
                <a:srgbClr val="4BD1F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483009" cy="1204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321686" y="303397"/>
              <a:ext cx="6864361" cy="5273208"/>
            </a:xfrm>
            <a:custGeom>
              <a:avLst/>
              <a:gdLst/>
              <a:ahLst/>
              <a:cxnLst/>
              <a:rect r="r" b="b" t="t" l="l"/>
              <a:pathLst>
                <a:path h="5273208" w="6864361">
                  <a:moveTo>
                    <a:pt x="0" y="0"/>
                  </a:moveTo>
                  <a:lnTo>
                    <a:pt x="6864361" y="0"/>
                  </a:lnTo>
                  <a:lnTo>
                    <a:pt x="6864361" y="5273208"/>
                  </a:lnTo>
                  <a:lnTo>
                    <a:pt x="0" y="5273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5639" y="889686"/>
            <a:ext cx="3849346" cy="4128067"/>
            <a:chOff x="0" y="0"/>
            <a:chExt cx="5132461" cy="550408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27044" y="0"/>
              <a:ext cx="5105417" cy="4997259"/>
              <a:chOff x="0" y="0"/>
              <a:chExt cx="1131733" cy="110775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31733" cy="1107757"/>
              </a:xfrm>
              <a:custGeom>
                <a:avLst/>
                <a:gdLst/>
                <a:ahLst/>
                <a:cxnLst/>
                <a:rect r="r" b="b" t="t" l="l"/>
                <a:pathLst>
                  <a:path h="1107757" w="113173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07757"/>
                    </a:lnTo>
                    <a:lnTo>
                      <a:pt x="0" y="1107757"/>
                    </a:lnTo>
                    <a:close/>
                  </a:path>
                </a:pathLst>
              </a:custGeom>
              <a:solidFill>
                <a:srgbClr val="4BD1F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131733" cy="11458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0" y="4997259"/>
              <a:ext cx="5132461" cy="506830"/>
            </a:xfrm>
            <a:custGeom>
              <a:avLst/>
              <a:gdLst/>
              <a:ahLst/>
              <a:cxnLst/>
              <a:rect r="r" b="b" t="t" l="l"/>
              <a:pathLst>
                <a:path h="506830" w="5132461">
                  <a:moveTo>
                    <a:pt x="0" y="0"/>
                  </a:moveTo>
                  <a:lnTo>
                    <a:pt x="5132461" y="0"/>
                  </a:lnTo>
                  <a:lnTo>
                    <a:pt x="5132461" y="506830"/>
                  </a:lnTo>
                  <a:lnTo>
                    <a:pt x="0" y="506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999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1377" y="170254"/>
              <a:ext cx="4656750" cy="4656750"/>
            </a:xfrm>
            <a:custGeom>
              <a:avLst/>
              <a:gdLst/>
              <a:ahLst/>
              <a:cxnLst/>
              <a:rect r="r" b="b" t="t" l="l"/>
              <a:pathLst>
                <a:path h="4656750" w="4656750">
                  <a:moveTo>
                    <a:pt x="0" y="0"/>
                  </a:moveTo>
                  <a:lnTo>
                    <a:pt x="4656750" y="0"/>
                  </a:lnTo>
                  <a:lnTo>
                    <a:pt x="4656750" y="4656750"/>
                  </a:lnTo>
                  <a:lnTo>
                    <a:pt x="0" y="465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6191188" y="8760490"/>
            <a:ext cx="4829014" cy="825322"/>
          </a:xfrm>
          <a:custGeom>
            <a:avLst/>
            <a:gdLst/>
            <a:ahLst/>
            <a:cxnLst/>
            <a:rect r="r" b="b" t="t" l="l"/>
            <a:pathLst>
              <a:path h="825322" w="4829014">
                <a:moveTo>
                  <a:pt x="0" y="0"/>
                </a:moveTo>
                <a:lnTo>
                  <a:pt x="4829014" y="0"/>
                </a:lnTo>
                <a:lnTo>
                  <a:pt x="4829014" y="825322"/>
                </a:lnTo>
                <a:lnTo>
                  <a:pt x="0" y="825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DAF3NDL7dZc</dc:identifier>
  <dcterms:modified xsi:type="dcterms:W3CDTF">2011-08-01T06:04:30Z</dcterms:modified>
  <cp:revision>1</cp:revision>
  <dc:title>Decoding the Conversations</dc:title>
</cp:coreProperties>
</file>